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0" r:id="rId1"/>
  </p:sldMasterIdLst>
  <p:notesMasterIdLst>
    <p:notesMasterId r:id="rId27"/>
  </p:notesMasterIdLst>
  <p:sldIdLst>
    <p:sldId id="256" r:id="rId2"/>
    <p:sldId id="269" r:id="rId3"/>
    <p:sldId id="257" r:id="rId4"/>
    <p:sldId id="258" r:id="rId5"/>
    <p:sldId id="270" r:id="rId6"/>
    <p:sldId id="259" r:id="rId7"/>
    <p:sldId id="271" r:id="rId8"/>
    <p:sldId id="260" r:id="rId9"/>
    <p:sldId id="278" r:id="rId10"/>
    <p:sldId id="279" r:id="rId11"/>
    <p:sldId id="280" r:id="rId12"/>
    <p:sldId id="273" r:id="rId13"/>
    <p:sldId id="261" r:id="rId14"/>
    <p:sldId id="274" r:id="rId15"/>
    <p:sldId id="275" r:id="rId16"/>
    <p:sldId id="276" r:id="rId17"/>
    <p:sldId id="262" r:id="rId18"/>
    <p:sldId id="277" r:id="rId19"/>
    <p:sldId id="282" r:id="rId20"/>
    <p:sldId id="263" r:id="rId21"/>
    <p:sldId id="264" r:id="rId22"/>
    <p:sldId id="265" r:id="rId23"/>
    <p:sldId id="281" r:id="rId24"/>
    <p:sldId id="268" r:id="rId25"/>
    <p:sldId id="267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D65132-8799-4F41-82E4-3CF92949854D}" type="datetimeFigureOut">
              <a:rPr lang="en-US" smtClean="0"/>
              <a:pPr/>
              <a:t>7/8/2015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C9BDBA-57F3-7949-B8DB-F4F389A05C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7172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9BDBA-57F3-7949-B8DB-F4F389A05C44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3601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Harmony</a:t>
            </a:r>
            <a:r>
              <a:rPr lang="en-US" baseline="0" smtClean="0"/>
              <a:t> - The principle of design that combines elements in a work of art to emphasize the similarities of separate but related parts.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9BDBA-57F3-7949-B8DB-F4F389A05C44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1595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Harmony - all parts of the composition relate to and complement each other.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9BDBA-57F3-7949-B8DB-F4F389A05C44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05229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http://plcwest.wikispaces.com/file/view/AlexisRT2.jpg/65497406/800x471/AlexisRT2.jpg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9BDBA-57F3-7949-B8DB-F4F389A05C44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0038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For more information contact Jennifer</a:t>
            </a:r>
            <a:r>
              <a:rPr lang="en-US" baseline="0" dirty="0" smtClean="0"/>
              <a:t> Coull, Visual and Performing Arts Consultant, FCOE at </a:t>
            </a:r>
            <a:r>
              <a:rPr lang="en-US" baseline="0" dirty="0" err="1" smtClean="0"/>
              <a:t>jcoull@fcoe.org</a:t>
            </a:r>
            <a:r>
              <a:rPr lang="en-US" baseline="0" dirty="0" smtClean="0"/>
              <a:t>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9BDBA-57F3-7949-B8DB-F4F389A05C44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50671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pPr/>
              <a:t>7/8/2015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pPr/>
              <a:t>7/8/2015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pPr/>
              <a:t>7/8/2015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pPr/>
              <a:t>7/8/2015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pPr/>
              <a:t>7/8/2015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pPr/>
              <a:t>7/8/2015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pPr/>
              <a:t>7/8/2015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pPr/>
              <a:t>7/8/2015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pPr/>
              <a:t>7/8/2015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pPr/>
              <a:t>7/8/2015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pPr/>
              <a:t>7/8/2015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1A24CD3-204F-4468-8EE4-28A6668D006A}" type="datetimeFigureOut">
              <a:rPr lang="en-US" smtClean="0"/>
              <a:pPr/>
              <a:t>7/8/2015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57AF16DE-A0D5-4438-950F-5B1E159C2C2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vimeo.com/81688821" TargetMode="External"/><Relationship Id="rId2" Type="http://schemas.openxmlformats.org/officeDocument/2006/relationships/hyperlink" Target="http://www.vtshome.org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7267" y="1076111"/>
            <a:ext cx="4251178" cy="243447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Pyramids of </a:t>
            </a:r>
            <a:r>
              <a:rPr lang="en-US" dirty="0" err="1" smtClean="0"/>
              <a:t>Geezeh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33511" y="5527221"/>
            <a:ext cx="3449782" cy="621792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Arts Every Day Model Lesson </a:t>
            </a:r>
          </a:p>
          <a:p>
            <a:r>
              <a:rPr lang="en-US" dirty="0" smtClean="0"/>
              <a:t>Robert </a:t>
            </a:r>
            <a:r>
              <a:rPr lang="en-US" dirty="0" err="1" smtClean="0"/>
              <a:t>Bullwinkel</a:t>
            </a:r>
            <a:r>
              <a:rPr lang="en-US" dirty="0" smtClean="0"/>
              <a:t>, 2013</a:t>
            </a:r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464098" y="4057465"/>
            <a:ext cx="6950057" cy="987905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636" b="1" dirty="0" smtClean="0"/>
              <a:t>Essential Question: How do artists and writers create harmony through careful composition?</a:t>
            </a:r>
          </a:p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7" name="Picture 6" descr="Pyramids of Geeza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2093" y="548857"/>
            <a:ext cx="3251200" cy="2273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8935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Creative Process:</a:t>
            </a:r>
            <a:br>
              <a:rPr lang="en-US" dirty="0" smtClean="0"/>
            </a:br>
            <a:r>
              <a:rPr lang="en-US" dirty="0" smtClean="0"/>
              <a:t> Explore/Experiment/Develop Craft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22786"/>
            <a:ext cx="8229600" cy="425421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200" b="1" dirty="0" smtClean="0"/>
              <a:t>Add Domain Specific Vocabulary:</a:t>
            </a:r>
            <a:endParaRPr lang="en-US" sz="3200" dirty="0" smtClean="0"/>
          </a:p>
          <a:p>
            <a:r>
              <a:rPr lang="en-US" sz="3200" dirty="0" smtClean="0"/>
              <a:t>Harmony - all parts of the composition relate to and complement each other.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512733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eezah 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552" y="859910"/>
            <a:ext cx="8260534" cy="52792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Analyze Text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3200" b="1" dirty="0" smtClean="0"/>
              <a:t>“A Short Walk through the Pyramids and through the World of Art”</a:t>
            </a:r>
          </a:p>
          <a:p>
            <a:pPr>
              <a:buNone/>
            </a:pPr>
            <a:endParaRPr lang="en-US" sz="3200" dirty="0" smtClean="0"/>
          </a:p>
          <a:p>
            <a:pPr>
              <a:buNone/>
            </a:pPr>
            <a:r>
              <a:rPr lang="en-US" sz="3200" dirty="0" smtClean="0"/>
              <a:t>Reading Strategy: Highlight or underline words and phrases that stand out to you. 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54083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Creative Process:</a:t>
            </a:r>
            <a:br>
              <a:rPr lang="en-US" dirty="0" smtClean="0"/>
            </a:br>
            <a:r>
              <a:rPr lang="en-US" dirty="0" smtClean="0"/>
              <a:t> Explore/Experiment/Develop Craft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705420"/>
            <a:ext cx="8229600" cy="48768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3200" b="1" dirty="0" smtClean="0"/>
              <a:t>Generate descriptive words and phrases on sentence strips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z="2800" dirty="0" smtClean="0"/>
              <a:t>Descriptive words or phrases based on parts of speech (adjectives, nouns, verbs, etc)</a:t>
            </a:r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r>
              <a:rPr lang="en-US" sz="2800" dirty="0" smtClean="0"/>
              <a:t>Phrases using alliteration</a:t>
            </a:r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r>
              <a:rPr lang="en-US" sz="2800" dirty="0" smtClean="0"/>
              <a:t>Phrases relating the theme, emotion or message of the work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2733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54083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Creative Process:</a:t>
            </a:r>
            <a:br>
              <a:rPr lang="en-US" dirty="0" smtClean="0"/>
            </a:br>
            <a:r>
              <a:rPr lang="en-US" dirty="0" smtClean="0"/>
              <a:t> Explore/Experiment/Develop Craft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705420"/>
            <a:ext cx="8229600" cy="48768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3200" b="1" dirty="0" smtClean="0"/>
              <a:t>Generate descriptive words and phrases on sentence strips</a:t>
            </a:r>
          </a:p>
          <a:p>
            <a:pPr marL="0" indent="0">
              <a:buNone/>
            </a:pPr>
            <a:r>
              <a:rPr lang="en-US" dirty="0" smtClean="0"/>
              <a:t>Sentence Frames:</a:t>
            </a:r>
          </a:p>
          <a:p>
            <a:pPr marL="0" indent="0">
              <a:buNone/>
            </a:pPr>
            <a:endParaRPr lang="en-US" sz="4000" b="1" dirty="0" smtClean="0"/>
          </a:p>
          <a:p>
            <a:pPr marL="0" indent="0">
              <a:buNone/>
            </a:pPr>
            <a:r>
              <a:rPr lang="en-US" sz="4000" b="1" dirty="0" smtClean="0"/>
              <a:t>I see…</a:t>
            </a:r>
          </a:p>
          <a:p>
            <a:pPr marL="0" indent="0">
              <a:buNone/>
            </a:pPr>
            <a:endParaRPr lang="en-US" sz="4000" b="1" dirty="0" smtClean="0"/>
          </a:p>
          <a:p>
            <a:pPr marL="0" indent="0">
              <a:buNone/>
            </a:pPr>
            <a:r>
              <a:rPr lang="en-US" sz="4000" b="1" dirty="0" smtClean="0"/>
              <a:t>It feels like…</a:t>
            </a:r>
          </a:p>
          <a:p>
            <a:pPr marL="0" indent="0">
              <a:buNone/>
            </a:pPr>
            <a:endParaRPr lang="en-US" sz="4000" b="1" dirty="0" smtClean="0"/>
          </a:p>
          <a:p>
            <a:pPr marL="0" indent="0">
              <a:buNone/>
            </a:pPr>
            <a:r>
              <a:rPr lang="en-US" sz="4000" b="1" dirty="0" smtClean="0"/>
              <a:t>I wonder…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2733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Create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Combine the sentence strips to compose a collaborative poem that expresses the understanding of both pieces of text</a:t>
            </a:r>
            <a:r>
              <a:rPr lang="en-US" sz="3200" b="1" dirty="0" smtClean="0">
                <a:solidFill>
                  <a:schemeClr val="tx2"/>
                </a:solidFill>
              </a:rPr>
              <a:t>. </a:t>
            </a:r>
            <a:endParaRPr lang="en-US" sz="3200" b="1" dirty="0">
              <a:solidFill>
                <a:schemeClr val="tx2"/>
              </a:solidFill>
            </a:endParaRPr>
          </a:p>
        </p:txBody>
      </p:sp>
      <p:pic>
        <p:nvPicPr>
          <p:cNvPr id="6" name="Content Placeholder 5" descr="Sentence strips.png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 l="-2162" r="-2162"/>
          <a:stretch>
            <a:fillRect/>
          </a:stretch>
        </p:blipFill>
        <p:spPr>
          <a:xfrm rot="1000857">
            <a:off x="5531525" y="2445600"/>
            <a:ext cx="2751769" cy="3214897"/>
          </a:xfrm>
        </p:spPr>
      </p:pic>
    </p:spTree>
    <p:extLst>
      <p:ext uri="{BB962C8B-B14F-4D97-AF65-F5344CB8AC3E}">
        <p14:creationId xmlns:p14="http://schemas.microsoft.com/office/powerpoint/2010/main" val="2512733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Create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66341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200" dirty="0" smtClean="0"/>
              <a:t>Work collaboratively to write and perform a reader’s theatre version of the collaborative poem. </a:t>
            </a:r>
            <a:endParaRPr lang="en-US" sz="3200" dirty="0"/>
          </a:p>
        </p:txBody>
      </p:sp>
      <p:pic>
        <p:nvPicPr>
          <p:cNvPr id="4" name="Picture 3" descr="Readers theatr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33785" y="3263614"/>
            <a:ext cx="4074780" cy="23705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Creative Process: </a:t>
            </a:r>
            <a:br>
              <a:rPr lang="en-US" dirty="0" smtClean="0"/>
            </a:br>
            <a:r>
              <a:rPr lang="en-US" dirty="0" smtClean="0"/>
              <a:t>Reflect/Assess/Revise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0" indent="-457200">
              <a:buNone/>
            </a:pPr>
            <a:r>
              <a:rPr lang="en-US" b="1" dirty="0" smtClean="0"/>
              <a:t>Use effective vocal expression, gesture, facial expression and timing.</a:t>
            </a:r>
          </a:p>
          <a:p>
            <a:pPr marL="457200" indent="-457200">
              <a:buNone/>
            </a:pPr>
            <a:endParaRPr lang="en-US" b="1" dirty="0" smtClean="0"/>
          </a:p>
          <a:p>
            <a:pPr marL="457200" indent="-457200">
              <a:buNone/>
            </a:pPr>
            <a:r>
              <a:rPr lang="en-US" b="1" dirty="0" smtClean="0"/>
              <a:t>Theatre Checklist:  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b="1" dirty="0" smtClean="0">
                <a:solidFill>
                  <a:srgbClr val="D2533C"/>
                </a:solidFill>
              </a:rPr>
              <a:t>Use two or more choral reading techniques</a:t>
            </a:r>
          </a:p>
          <a:p>
            <a:pPr marL="731520" lvl="1" indent="-457200">
              <a:buFont typeface="+mj-lt"/>
              <a:buAutoNum type="arabicPeriod"/>
            </a:pPr>
            <a:r>
              <a:rPr lang="en-US" i="1" dirty="0" smtClean="0"/>
              <a:t>whole group/small group/solo </a:t>
            </a:r>
            <a:endParaRPr lang="en-US" dirty="0" smtClean="0"/>
          </a:p>
          <a:p>
            <a:pPr marL="731520" lvl="1" indent="-457200">
              <a:buFont typeface="+mj-lt"/>
              <a:buAutoNum type="arabicPeriod"/>
            </a:pPr>
            <a:r>
              <a:rPr lang="en-US" i="1" dirty="0" smtClean="0"/>
              <a:t>echo words or phrases </a:t>
            </a:r>
            <a:endParaRPr lang="en-US" dirty="0" smtClean="0"/>
          </a:p>
          <a:p>
            <a:pPr marL="731520" lvl="1" indent="-457200">
              <a:buFont typeface="+mj-lt"/>
              <a:buAutoNum type="arabicPeriod"/>
            </a:pPr>
            <a:r>
              <a:rPr lang="en-US" i="1" dirty="0" smtClean="0"/>
              <a:t>montage or overlapping phrases and/or sounds</a:t>
            </a:r>
            <a:endParaRPr lang="en-US" dirty="0" smtClean="0"/>
          </a:p>
          <a:p>
            <a:pPr marL="731520" lvl="1" indent="-457200">
              <a:buFont typeface="+mj-lt"/>
              <a:buAutoNum type="arabicPeriod"/>
            </a:pPr>
            <a:r>
              <a:rPr lang="en-US" i="1" dirty="0" smtClean="0"/>
              <a:t>repetition of key words or phrases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b="1" dirty="0" smtClean="0">
                <a:solidFill>
                  <a:srgbClr val="D2533C"/>
                </a:solidFill>
              </a:rPr>
              <a:t>Use at least one sound effect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b="1" dirty="0" smtClean="0">
                <a:solidFill>
                  <a:srgbClr val="D2533C"/>
                </a:solidFill>
              </a:rPr>
              <a:t>All parts of the performance relate to and complement each other </a:t>
            </a:r>
            <a:r>
              <a:rPr lang="en-US" b="1" i="1" dirty="0" smtClean="0"/>
              <a:t>(harmony). </a:t>
            </a:r>
          </a:p>
          <a:p>
            <a:pPr marL="457200" lvl="0" indent="-457200">
              <a:buFont typeface="+mj-lt"/>
              <a:buAutoNum type="arabicPeriod"/>
            </a:pPr>
            <a:endParaRPr lang="en-US" b="1" dirty="0" smtClean="0">
              <a:solidFill>
                <a:srgbClr val="D2533C"/>
              </a:solidFill>
            </a:endParaRPr>
          </a:p>
          <a:p>
            <a:pPr>
              <a:buNone/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512733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Creative Process: </a:t>
            </a:r>
            <a:br>
              <a:rPr lang="en-US" dirty="0" smtClean="0"/>
            </a:br>
            <a:r>
              <a:rPr lang="en-US" dirty="0" smtClean="0"/>
              <a:t>Reflect/Assess/Revise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/>
          <a:lstStyle/>
          <a:p>
            <a:pPr marL="457200" lvl="0" indent="-457200">
              <a:buNone/>
            </a:pPr>
            <a:r>
              <a:rPr lang="en-US" b="1" dirty="0" smtClean="0"/>
              <a:t>Use effective vocal expression, gesture, facial expression and timing.</a:t>
            </a:r>
          </a:p>
          <a:p>
            <a:pPr marL="457200" indent="-457200">
              <a:buNone/>
            </a:pPr>
            <a:endParaRPr lang="en-US" b="1" dirty="0" smtClean="0"/>
          </a:p>
          <a:p>
            <a:pPr marL="457200" indent="-457200">
              <a:buNone/>
            </a:pPr>
            <a:r>
              <a:rPr lang="en-US" b="1" dirty="0" smtClean="0"/>
              <a:t>Theatre Checklist:  </a:t>
            </a:r>
          </a:p>
          <a:p>
            <a:pPr lvl="0">
              <a:buNone/>
            </a:pPr>
            <a:r>
              <a:rPr lang="en-US" b="1" dirty="0" smtClean="0">
                <a:solidFill>
                  <a:schemeClr val="tx2"/>
                </a:solidFill>
              </a:rPr>
              <a:t>Use two or more staging techniques</a:t>
            </a:r>
          </a:p>
          <a:p>
            <a:pPr lvl="1"/>
            <a:r>
              <a:rPr lang="en-US" i="1" dirty="0" smtClean="0"/>
              <a:t>tableau (frozen stage picture)</a:t>
            </a:r>
            <a:endParaRPr lang="en-US" dirty="0" smtClean="0"/>
          </a:p>
          <a:p>
            <a:pPr lvl="1"/>
            <a:r>
              <a:rPr lang="en-US" i="1" dirty="0" smtClean="0"/>
              <a:t>pantomime (acting without words)</a:t>
            </a:r>
            <a:endParaRPr lang="en-US" dirty="0" smtClean="0"/>
          </a:p>
          <a:p>
            <a:pPr lvl="1"/>
            <a:r>
              <a:rPr lang="en-US" i="1" dirty="0" smtClean="0"/>
              <a:t>choral movement (same movements at the same time)</a:t>
            </a:r>
            <a:endParaRPr lang="en-US" dirty="0" smtClean="0"/>
          </a:p>
          <a:p>
            <a:pPr lvl="1"/>
            <a:r>
              <a:rPr lang="en-US" i="1" dirty="0" smtClean="0"/>
              <a:t>split focus (two important things happening at the same time</a:t>
            </a:r>
            <a:endParaRPr lang="en-US" dirty="0" smtClean="0"/>
          </a:p>
          <a:p>
            <a:pPr lvl="1"/>
            <a:r>
              <a:rPr lang="en-US" i="1" dirty="0" smtClean="0"/>
              <a:t>levels (high, medium, low)</a:t>
            </a:r>
            <a:endParaRPr lang="en-US" dirty="0" smtClean="0"/>
          </a:p>
          <a:p>
            <a:pPr>
              <a:buNone/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512733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Creative Process: </a:t>
            </a:r>
            <a:br>
              <a:rPr lang="en-US" dirty="0" smtClean="0"/>
            </a:br>
            <a:r>
              <a:rPr lang="en-US" dirty="0" smtClean="0"/>
              <a:t>Reflect/Assess/Revise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pPr marL="457200" lvl="0" indent="-457200">
              <a:buNone/>
            </a:pPr>
            <a:r>
              <a:rPr lang="en-US" b="1" dirty="0" smtClean="0"/>
              <a:t>Use effective vocal expression, gesture, facial expression and timing.</a:t>
            </a:r>
          </a:p>
          <a:p>
            <a:pPr marL="457200" indent="-457200">
              <a:buNone/>
            </a:pPr>
            <a:endParaRPr lang="en-US" b="1" dirty="0" smtClean="0"/>
          </a:p>
          <a:p>
            <a:pPr marL="457200" indent="-457200">
              <a:buNone/>
            </a:pPr>
            <a:r>
              <a:rPr lang="en-US" b="1" dirty="0" smtClean="0"/>
              <a:t>Theatre Checklist:  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b="1" dirty="0" smtClean="0">
                <a:solidFill>
                  <a:srgbClr val="D2533C"/>
                </a:solidFill>
              </a:rPr>
              <a:t>Use two or more choral reading techniques</a:t>
            </a:r>
          </a:p>
          <a:p>
            <a:pPr marL="731520" lvl="1" indent="-457200">
              <a:buFont typeface="+mj-lt"/>
              <a:buAutoNum type="arabicPeriod"/>
            </a:pPr>
            <a:r>
              <a:rPr lang="en-US" i="1" dirty="0" smtClean="0"/>
              <a:t>whole group/small group/solo </a:t>
            </a:r>
            <a:endParaRPr lang="en-US" dirty="0" smtClean="0"/>
          </a:p>
          <a:p>
            <a:pPr marL="731520" lvl="1" indent="-457200">
              <a:buFont typeface="+mj-lt"/>
              <a:buAutoNum type="arabicPeriod"/>
            </a:pPr>
            <a:r>
              <a:rPr lang="en-US" i="1" dirty="0" smtClean="0"/>
              <a:t>echo words or phrases </a:t>
            </a:r>
            <a:endParaRPr lang="en-US" dirty="0" smtClean="0"/>
          </a:p>
          <a:p>
            <a:pPr marL="731520" lvl="1" indent="-457200">
              <a:buFont typeface="+mj-lt"/>
              <a:buAutoNum type="arabicPeriod"/>
            </a:pPr>
            <a:r>
              <a:rPr lang="en-US" i="1" dirty="0" smtClean="0"/>
              <a:t>montage or overlapping phrases and/or sounds</a:t>
            </a:r>
            <a:endParaRPr lang="en-US" dirty="0" smtClean="0"/>
          </a:p>
          <a:p>
            <a:pPr marL="731520" lvl="1" indent="-457200">
              <a:buFont typeface="+mj-lt"/>
              <a:buAutoNum type="arabicPeriod"/>
            </a:pPr>
            <a:r>
              <a:rPr lang="en-US" i="1" dirty="0" smtClean="0"/>
              <a:t>repetition of key words or phrases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b="1" dirty="0" smtClean="0">
                <a:solidFill>
                  <a:srgbClr val="D2533C"/>
                </a:solidFill>
              </a:rPr>
              <a:t>Use at least one sound effect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b="1" dirty="0" smtClean="0">
                <a:solidFill>
                  <a:srgbClr val="D2533C"/>
                </a:solidFill>
              </a:rPr>
              <a:t>All parts of the performance relate to and complement each other </a:t>
            </a:r>
            <a:r>
              <a:rPr lang="en-US" b="1" i="1" dirty="0" smtClean="0"/>
              <a:t>(harmony). </a:t>
            </a:r>
          </a:p>
          <a:p>
            <a:pPr marL="457200" lvl="0" indent="-457200">
              <a:buFont typeface="+mj-lt"/>
              <a:buAutoNum type="arabicPeriod"/>
            </a:pPr>
            <a:endParaRPr lang="en-US" b="1" dirty="0" smtClean="0">
              <a:solidFill>
                <a:srgbClr val="D2533C"/>
              </a:solidFill>
            </a:endParaRPr>
          </a:p>
          <a:p>
            <a:pPr>
              <a:buNone/>
            </a:pP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981356"/>
            <a:ext cx="4038600" cy="3410299"/>
          </a:xfrm>
        </p:spPr>
        <p:txBody>
          <a:bodyPr>
            <a:normAutofit fontScale="62500" lnSpcReduction="20000"/>
          </a:bodyPr>
          <a:lstStyle/>
          <a:p>
            <a:pPr lvl="0">
              <a:buNone/>
            </a:pPr>
            <a:r>
              <a:rPr lang="en-US" b="1" dirty="0" smtClean="0">
                <a:solidFill>
                  <a:schemeClr val="tx2"/>
                </a:solidFill>
              </a:rPr>
              <a:t>Use two or more staging techniques</a:t>
            </a:r>
          </a:p>
          <a:p>
            <a:pPr lvl="1"/>
            <a:r>
              <a:rPr lang="en-US" i="1" dirty="0" smtClean="0"/>
              <a:t>tableau (frozen stage picture)</a:t>
            </a:r>
            <a:endParaRPr lang="en-US" dirty="0" smtClean="0"/>
          </a:p>
          <a:p>
            <a:pPr lvl="1"/>
            <a:r>
              <a:rPr lang="en-US" i="1" dirty="0" smtClean="0"/>
              <a:t>pantomime (acting without words)</a:t>
            </a:r>
            <a:endParaRPr lang="en-US" dirty="0" smtClean="0"/>
          </a:p>
          <a:p>
            <a:pPr lvl="1"/>
            <a:r>
              <a:rPr lang="en-US" i="1" dirty="0" smtClean="0"/>
              <a:t>choral movement (same movements at the same time)</a:t>
            </a:r>
            <a:endParaRPr lang="en-US" dirty="0" smtClean="0"/>
          </a:p>
          <a:p>
            <a:pPr lvl="1"/>
            <a:r>
              <a:rPr lang="en-US" i="1" dirty="0" smtClean="0"/>
              <a:t>split focus (two important things happening at the same time</a:t>
            </a:r>
            <a:endParaRPr lang="en-US" dirty="0" smtClean="0"/>
          </a:p>
          <a:p>
            <a:pPr lvl="1"/>
            <a:r>
              <a:rPr lang="en-US" i="1" dirty="0" smtClean="0"/>
              <a:t>levels (high, medium, low)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2733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8768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2595" b="1" dirty="0" smtClean="0">
                <a:solidFill>
                  <a:schemeClr val="tx2"/>
                </a:solidFill>
              </a:rPr>
              <a:t>1) Reading Anchor Standard 1: </a:t>
            </a:r>
            <a:r>
              <a:rPr lang="en-US" sz="2595" dirty="0" smtClean="0"/>
              <a:t>Read closely to determine what the text says explicitly and to make logical inferences from it; cite specific textual evidence when writing or speaking to support conclusions drawn from the text.</a:t>
            </a:r>
          </a:p>
          <a:p>
            <a:pPr>
              <a:buNone/>
            </a:pPr>
            <a:r>
              <a:rPr lang="en-US" sz="2595" b="1" dirty="0" smtClean="0">
                <a:solidFill>
                  <a:srgbClr val="D2533C"/>
                </a:solidFill>
              </a:rPr>
              <a:t>2) Reading Anchor Standard 4: </a:t>
            </a:r>
            <a:r>
              <a:rPr lang="en-US" sz="2595" dirty="0" smtClean="0"/>
              <a:t>Interpret words and phrases as they are used in a text, including determining technical, connotative, and figurative meanings, and analyze how specific word choices shape meaning or tone.</a:t>
            </a:r>
          </a:p>
          <a:p>
            <a:pPr>
              <a:buNone/>
            </a:pPr>
            <a:r>
              <a:rPr lang="en-US" sz="2595" b="1" dirty="0" smtClean="0">
                <a:solidFill>
                  <a:srgbClr val="D2533C"/>
                </a:solidFill>
              </a:rPr>
              <a:t>3) Writing Anchor Standard 9</a:t>
            </a:r>
            <a:r>
              <a:rPr lang="en-US" sz="2595" dirty="0" smtClean="0"/>
              <a:t>: Draw evidence from literary or informational texts to support analysis, reflection, and research.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533400"/>
            <a:ext cx="8457483" cy="9906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Common Core State Anchor Standards: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9643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Creative Process: </a:t>
            </a:r>
            <a:br>
              <a:rPr lang="en-US" dirty="0" smtClean="0"/>
            </a:br>
            <a:r>
              <a:rPr lang="en-US" dirty="0" smtClean="0"/>
              <a:t>Time to Share!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Unison Play</a:t>
            </a:r>
          </a:p>
          <a:p>
            <a:pPr marL="514350" indent="-514350">
              <a:buFont typeface="+mj-lt"/>
              <a:buAutoNum type="arabicPeriod"/>
            </a:pPr>
            <a:endParaRPr lang="en-US" sz="32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C-P-R (Create, Perform, Revise)</a:t>
            </a:r>
          </a:p>
          <a:p>
            <a:pPr marL="514350" indent="-514350">
              <a:buFont typeface="+mj-lt"/>
              <a:buAutoNum type="arabicPeriod"/>
            </a:pPr>
            <a:endParaRPr lang="en-US" sz="32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Unison Play</a:t>
            </a:r>
          </a:p>
          <a:p>
            <a:pPr marL="514350" indent="-514350">
              <a:buFont typeface="+mj-lt"/>
              <a:buAutoNum type="arabicPeriod"/>
            </a:pPr>
            <a:endParaRPr lang="en-US" sz="32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“</a:t>
            </a:r>
            <a:r>
              <a:rPr lang="en-US" sz="3200" dirty="0" err="1" smtClean="0"/>
              <a:t>Informance</a:t>
            </a:r>
            <a:r>
              <a:rPr lang="en-US" sz="3200" dirty="0" smtClean="0"/>
              <a:t>”</a:t>
            </a:r>
            <a:endParaRPr lang="en-US" sz="3200" dirty="0"/>
          </a:p>
        </p:txBody>
      </p:sp>
      <p:pic>
        <p:nvPicPr>
          <p:cNvPr id="4" name="Picture 3" descr="Pyramids of Geeza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5600" y="4203700"/>
            <a:ext cx="3251200" cy="2273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2733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Authentic </a:t>
            </a:r>
            <a:r>
              <a:rPr lang="en-US" dirty="0" smtClean="0">
                <a:solidFill>
                  <a:schemeClr val="tx1"/>
                </a:solidFill>
              </a:rPr>
              <a:t>Performance</a:t>
            </a:r>
            <a:r>
              <a:rPr lang="en-US" dirty="0" smtClean="0"/>
              <a:t>-Based Summative Assessment</a:t>
            </a:r>
            <a:endParaRPr lang="en-US" dirty="0"/>
          </a:p>
        </p:txBody>
      </p:sp>
      <p:pic>
        <p:nvPicPr>
          <p:cNvPr id="4" name="Content Placeholder 3" descr="Readers theatre.png"/>
          <p:cNvPicPr>
            <a:picLocks noGrp="1" noChangeAspect="1"/>
          </p:cNvPicPr>
          <p:nvPr>
            <p:ph idx="1"/>
          </p:nvPr>
        </p:nvPicPr>
        <p:blipFill>
          <a:blip r:embed="rId2"/>
          <a:srcRect t="-370" b="-370"/>
          <a:stretch>
            <a:fillRect/>
          </a:stretch>
        </p:blipFill>
        <p:spPr>
          <a:xfrm>
            <a:off x="1763975" y="2323487"/>
            <a:ext cx="5697636" cy="3376377"/>
          </a:xfrm>
        </p:spPr>
      </p:pic>
    </p:spTree>
    <p:extLst>
      <p:ext uri="{BB962C8B-B14F-4D97-AF65-F5344CB8AC3E}">
        <p14:creationId xmlns:p14="http://schemas.microsoft.com/office/powerpoint/2010/main" val="4176649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Reflections</a:t>
            </a:r>
            <a:endParaRPr lang="en-US" dirty="0"/>
          </a:p>
        </p:txBody>
      </p:sp>
      <p:pic>
        <p:nvPicPr>
          <p:cNvPr id="4" name="Content Placeholder 3" descr="Reflections.png"/>
          <p:cNvPicPr>
            <a:picLocks noGrp="1" noChangeAspect="1"/>
          </p:cNvPicPr>
          <p:nvPr>
            <p:ph idx="1"/>
          </p:nvPr>
        </p:nvPicPr>
        <p:blipFill>
          <a:blip r:embed="rId2"/>
          <a:srcRect l="-7802" r="-780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176649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DOK_Chart.jpg"/>
          <p:cNvPicPr>
            <a:picLocks noGrp="1" noChangeAspect="1"/>
          </p:cNvPicPr>
          <p:nvPr>
            <p:ph idx="4294967295"/>
          </p:nvPr>
        </p:nvPicPr>
        <p:blipFill>
          <a:blip r:embed="rId2"/>
          <a:srcRect l="-59257" r="-59257"/>
          <a:stretch>
            <a:fillRect/>
          </a:stretch>
        </p:blipFill>
        <p:spPr>
          <a:xfrm>
            <a:off x="-613014" y="511594"/>
            <a:ext cx="10709560" cy="634640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reen Shot 2013-07-11 at 3.26.09 AM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9656" y="471490"/>
            <a:ext cx="4237721" cy="6261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2603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399"/>
            <a:ext cx="7983771" cy="238076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This lesson was the result of the work done at the Arts Every Day workshop offered through the Fresno County Office of Education.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0182" y="3852372"/>
            <a:ext cx="2950788" cy="2507525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653" y="3852372"/>
            <a:ext cx="3292407" cy="21744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36200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VAPA Standards (Grade 6)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en-US" b="1" dirty="0" smtClean="0">
                <a:solidFill>
                  <a:srgbClr val="D2533C"/>
                </a:solidFill>
              </a:rPr>
              <a:t>Visual Arts, Artistic Perception 1.1 </a:t>
            </a:r>
            <a:r>
              <a:rPr lang="en-US" dirty="0" smtClean="0"/>
              <a:t>Identify and describe all the elements of art found in selected works of art (color, shape/form, line, texture, space, value)</a:t>
            </a:r>
          </a:p>
          <a:p>
            <a:pPr lvl="0">
              <a:buNone/>
            </a:pPr>
            <a:r>
              <a:rPr lang="en-US" b="1" dirty="0" smtClean="0">
                <a:solidFill>
                  <a:srgbClr val="D2533C"/>
                </a:solidFill>
              </a:rPr>
              <a:t>Visual Arts, Aesthetic Valuing 4.1 </a:t>
            </a:r>
            <a:r>
              <a:rPr lang="en-US" dirty="0" smtClean="0"/>
              <a:t>Construct and describe plausible interpretations of what they perceive in works of art.</a:t>
            </a:r>
          </a:p>
          <a:p>
            <a:pPr lvl="0">
              <a:buNone/>
            </a:pPr>
            <a:r>
              <a:rPr lang="en-US" b="1" dirty="0" smtClean="0">
                <a:solidFill>
                  <a:srgbClr val="D2533C"/>
                </a:solidFill>
              </a:rPr>
              <a:t>Theatre, Creative Expression 2.3 </a:t>
            </a:r>
            <a:r>
              <a:rPr lang="en-US" dirty="0" smtClean="0"/>
              <a:t>Write and perform scenes or one-act plays that include monologue, dialogue, action, and setting together with a range of character types.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9643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Integrated Learning Outcome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/>
              <a:t>Using reader’s theatre, students will perform a collaborative poem that demonstrates their understanding of composition in painting and in writing.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775002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3200" dirty="0" smtClean="0"/>
              <a:t>1) </a:t>
            </a:r>
            <a:r>
              <a:rPr lang="en-US" sz="3200" i="1" dirty="0" smtClean="0"/>
              <a:t>The Pyramids of </a:t>
            </a:r>
            <a:r>
              <a:rPr lang="en-US" sz="3200" i="1" dirty="0" err="1" smtClean="0"/>
              <a:t>Geezeh</a:t>
            </a:r>
            <a:r>
              <a:rPr lang="en-US" sz="3200" i="1" dirty="0" smtClean="0"/>
              <a:t>, </a:t>
            </a:r>
            <a:r>
              <a:rPr lang="en-US" sz="3200" dirty="0" smtClean="0"/>
              <a:t>by David Roberts</a:t>
            </a:r>
          </a:p>
          <a:p>
            <a:pPr>
              <a:buNone/>
            </a:pPr>
            <a:r>
              <a:rPr lang="en-US" sz="3200" dirty="0" smtClean="0"/>
              <a:t>2) “A Short Walk through the Pyramids and through the World of Art,” by Phillip Isaacson </a:t>
            </a:r>
            <a:r>
              <a:rPr lang="en-US" sz="3200" i="1" dirty="0" smtClean="0"/>
              <a:t>(From CCSS, Appendix B) </a:t>
            </a:r>
            <a:endParaRPr lang="en-US" sz="32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Creative Process:</a:t>
            </a:r>
            <a:br>
              <a:rPr lang="en-US" dirty="0" smtClean="0"/>
            </a:br>
            <a:r>
              <a:rPr lang="en-US" dirty="0" smtClean="0"/>
              <a:t> Imagine/Examine/Perceive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Visual Thinking Strategies (VTS)</a:t>
            </a:r>
            <a:endParaRPr lang="en-US" dirty="0" smtClean="0"/>
          </a:p>
          <a:p>
            <a:r>
              <a:rPr lang="en-US" dirty="0" smtClean="0"/>
              <a:t>	a</a:t>
            </a:r>
            <a:r>
              <a:rPr lang="en-US" b="1" dirty="0" smtClean="0"/>
              <a:t>) What’s going on in this picture?</a:t>
            </a:r>
          </a:p>
          <a:p>
            <a:r>
              <a:rPr lang="en-US" b="1" dirty="0" smtClean="0"/>
              <a:t>	</a:t>
            </a:r>
            <a:r>
              <a:rPr lang="en-US" b="1" dirty="0" err="1" smtClean="0"/>
              <a:t>b</a:t>
            </a:r>
            <a:r>
              <a:rPr lang="en-US" b="1" dirty="0" smtClean="0"/>
              <a:t>) What do you see that makes you say that?</a:t>
            </a:r>
          </a:p>
          <a:p>
            <a:r>
              <a:rPr lang="en-US" b="1" dirty="0" smtClean="0"/>
              <a:t>	</a:t>
            </a:r>
            <a:r>
              <a:rPr lang="en-US" b="1" dirty="0" err="1" smtClean="0"/>
              <a:t>c</a:t>
            </a:r>
            <a:r>
              <a:rPr lang="en-US" b="1" dirty="0" smtClean="0"/>
              <a:t>) What else can we find?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Great Video linking Common Core to VTS Strategies!</a:t>
            </a:r>
          </a:p>
          <a:p>
            <a:r>
              <a:rPr lang="en-US" dirty="0" smtClean="0">
                <a:hlinkClick r:id="rId3"/>
              </a:rPr>
              <a:t>http://vimeo.com/81688821</a:t>
            </a:r>
            <a:r>
              <a:rPr lang="en-US" dirty="0" smtClean="0"/>
              <a:t> </a:t>
            </a:r>
          </a:p>
          <a:p>
            <a:r>
              <a:rPr lang="en-US" dirty="0" smtClean="0"/>
              <a:t>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9500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eezah 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552" y="859910"/>
            <a:ext cx="8260534" cy="52792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Creative Process:</a:t>
            </a:r>
            <a:br>
              <a:rPr lang="en-US" dirty="0" smtClean="0"/>
            </a:br>
            <a:r>
              <a:rPr lang="en-US" dirty="0" smtClean="0"/>
              <a:t> Explore/Experiment/Develop Craft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22786"/>
            <a:ext cx="8229600" cy="425421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200" b="1" dirty="0" smtClean="0"/>
              <a:t>Add Domain Specific Vocabulary:</a:t>
            </a:r>
            <a:endParaRPr lang="en-US" sz="3200" dirty="0" smtClean="0"/>
          </a:p>
          <a:p>
            <a:r>
              <a:rPr lang="en-US" sz="3200" dirty="0" smtClean="0"/>
              <a:t>Foreground / Middle Ground / Background</a:t>
            </a:r>
          </a:p>
          <a:p>
            <a:r>
              <a:rPr lang="en-US" sz="3200" dirty="0" smtClean="0"/>
              <a:t>Horizon Line</a:t>
            </a:r>
          </a:p>
          <a:p>
            <a:r>
              <a:rPr lang="en-US" sz="3200" dirty="0" smtClean="0"/>
              <a:t>Vanishing Point</a:t>
            </a:r>
          </a:p>
          <a:p>
            <a:r>
              <a:rPr lang="en-US" sz="3200" dirty="0" smtClean="0"/>
              <a:t>Value</a:t>
            </a:r>
          </a:p>
        </p:txBody>
      </p:sp>
    </p:spTree>
    <p:extLst>
      <p:ext uri="{BB962C8B-B14F-4D97-AF65-F5344CB8AC3E}">
        <p14:creationId xmlns:p14="http://schemas.microsoft.com/office/powerpoint/2010/main" val="2512733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eezah 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552" y="859910"/>
            <a:ext cx="8260534" cy="52792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Clarity.thmx</Template>
  <TotalTime>1537</TotalTime>
  <Words>821</Words>
  <Application>Microsoft Office PowerPoint</Application>
  <PresentationFormat>On-screen Show (4:3)</PresentationFormat>
  <Paragraphs>122</Paragraphs>
  <Slides>25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8" baseType="lpstr">
      <vt:lpstr>Arial</vt:lpstr>
      <vt:lpstr>Calibri</vt:lpstr>
      <vt:lpstr>Clarity</vt:lpstr>
      <vt:lpstr>The Pyramids of Geezeh</vt:lpstr>
      <vt:lpstr>Common Core State Anchor Standards: </vt:lpstr>
      <vt:lpstr>VAPA Standards (Grade 6)</vt:lpstr>
      <vt:lpstr>Integrated Learning Outcome</vt:lpstr>
      <vt:lpstr>Text</vt:lpstr>
      <vt:lpstr>Creative Process:  Imagine/Examine/Perceive</vt:lpstr>
      <vt:lpstr>PowerPoint Presentation</vt:lpstr>
      <vt:lpstr>Creative Process:  Explore/Experiment/Develop Craft</vt:lpstr>
      <vt:lpstr>PowerPoint Presentation</vt:lpstr>
      <vt:lpstr>Creative Process:  Explore/Experiment/Develop Craft</vt:lpstr>
      <vt:lpstr>PowerPoint Presentation</vt:lpstr>
      <vt:lpstr>Analyze Text</vt:lpstr>
      <vt:lpstr>Creative Process:  Explore/Experiment/Develop Craft</vt:lpstr>
      <vt:lpstr>Creative Process:  Explore/Experiment/Develop Craft</vt:lpstr>
      <vt:lpstr>Create</vt:lpstr>
      <vt:lpstr>Create</vt:lpstr>
      <vt:lpstr>Creative Process:  Reflect/Assess/Revise</vt:lpstr>
      <vt:lpstr>Creative Process:  Reflect/Assess/Revise</vt:lpstr>
      <vt:lpstr>Creative Process:  Reflect/Assess/Revise</vt:lpstr>
      <vt:lpstr>Creative Process:  Time to Share!</vt:lpstr>
      <vt:lpstr>Authentic Performance-Based Summative Assessment</vt:lpstr>
      <vt:lpstr>Reflections</vt:lpstr>
      <vt:lpstr>PowerPoint Presentation</vt:lpstr>
      <vt:lpstr>PowerPoint Presentation</vt:lpstr>
      <vt:lpstr>This lesson was the result of the work done at the Arts Every Day workshop offered through the Fresno County Office of Education.</vt:lpstr>
    </vt:vector>
  </TitlesOfParts>
  <Company>Fresno County Office of Education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Add Essential Question Here</dc:title>
  <dc:creator>Jennifer Coull</dc:creator>
  <cp:lastModifiedBy>Lisa Bond</cp:lastModifiedBy>
  <cp:revision>18</cp:revision>
  <dcterms:created xsi:type="dcterms:W3CDTF">2014-06-28T00:08:37Z</dcterms:created>
  <dcterms:modified xsi:type="dcterms:W3CDTF">2015-07-08T20:52:39Z</dcterms:modified>
</cp:coreProperties>
</file>